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sldIdLst>
    <p:sldId id="261" r:id="rId2"/>
  </p:sldIdLst>
  <p:sldSz cx="9144000" cy="6858000" type="screen4x3"/>
  <p:notesSz cx="6797675" cy="98726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FFCC"/>
    <a:srgbClr val="66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88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80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9899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373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2632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791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0393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418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45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830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72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99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10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96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40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513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03CD-295F-4898-8C97-14E6DDE07C56}" type="datetimeFigureOut">
              <a:rPr lang="ko-KR" altLang="en-US" smtClean="0"/>
              <a:t>2021-12-07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51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  <p:sldLayoutId id="2147483962" r:id="rId15"/>
    <p:sldLayoutId id="2147483963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.snu.ac.kr/mob/covid19/EzCovid19Mai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2">
            <a:extLst>
              <a:ext uri="{FF2B5EF4-FFF2-40B4-BE49-F238E27FC236}">
                <a16:creationId xmlns:a16="http://schemas.microsoft.com/office/drawing/2014/main" xmlns="" id="{A1368AA9-509B-40AA-9A40-6082C4FAC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015558"/>
              </p:ext>
            </p:extLst>
          </p:nvPr>
        </p:nvGraphicFramePr>
        <p:xfrm>
          <a:off x="360238" y="1568032"/>
          <a:ext cx="8511200" cy="496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754">
                  <a:extLst>
                    <a:ext uri="{9D8B030D-6E8A-4147-A177-3AD203B41FA5}">
                      <a16:colId xmlns:a16="http://schemas.microsoft.com/office/drawing/2014/main" xmlns="" val="1711754042"/>
                    </a:ext>
                  </a:extLst>
                </a:gridCol>
                <a:gridCol w="2324895">
                  <a:extLst>
                    <a:ext uri="{9D8B030D-6E8A-4147-A177-3AD203B41FA5}">
                      <a16:colId xmlns:a16="http://schemas.microsoft.com/office/drawing/2014/main" xmlns="" val="2280870"/>
                    </a:ext>
                  </a:extLst>
                </a:gridCol>
                <a:gridCol w="3138551">
                  <a:extLst>
                    <a:ext uri="{9D8B030D-6E8A-4147-A177-3AD203B41FA5}">
                      <a16:colId xmlns:a16="http://schemas.microsoft.com/office/drawing/2014/main" xmlns="" val="3939156266"/>
                    </a:ext>
                  </a:extLst>
                </a:gridCol>
              </a:tblGrid>
              <a:tr h="50147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</a:rPr>
                        <a:t>사전 예약 및 검사 당일 문진</a:t>
                      </a:r>
                      <a:endParaRPr lang="en-US" altLang="ko-KR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검사소 방문</a:t>
                      </a:r>
                      <a:endParaRPr lang="en-US" altLang="ko-KR" sz="1400" b="1" dirty="0"/>
                    </a:p>
                    <a:p>
                      <a:pPr algn="ctr"/>
                      <a:r>
                        <a:rPr lang="en-US" altLang="ko-KR" sz="1400" b="1" dirty="0"/>
                        <a:t>(25-1</a:t>
                      </a:r>
                      <a:r>
                        <a:rPr lang="ko-KR" altLang="en-US" sz="1400" b="1" dirty="0"/>
                        <a:t>동</a:t>
                      </a:r>
                      <a:r>
                        <a:rPr lang="en-US" altLang="ko-KR" sz="1400" b="1" dirty="0"/>
                        <a:t>, </a:t>
                      </a:r>
                      <a:r>
                        <a:rPr lang="en-US" altLang="ko-KR" sz="1400" b="1" dirty="0" smtClean="0"/>
                        <a:t>70</a:t>
                      </a:r>
                      <a:r>
                        <a:rPr lang="ko-KR" altLang="en-US" sz="1400" b="1" dirty="0" smtClean="0"/>
                        <a:t>동</a:t>
                      </a:r>
                      <a:r>
                        <a:rPr lang="en-US" altLang="ko-KR" sz="1400" b="1" dirty="0" smtClean="0"/>
                        <a:t>, 906</a:t>
                      </a:r>
                      <a:r>
                        <a:rPr lang="ko-KR" altLang="en-US" sz="1400" b="1" dirty="0" smtClean="0"/>
                        <a:t>동</a:t>
                      </a:r>
                      <a:r>
                        <a:rPr lang="en-US" altLang="ko-KR" sz="1400" b="1" dirty="0" smtClean="0"/>
                        <a:t>)</a:t>
                      </a:r>
                      <a:endParaRPr lang="en-US" altLang="ko-KR" sz="1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검사 결과 확인</a:t>
                      </a:r>
                      <a:endParaRPr lang="en-US" altLang="ko-K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1E4D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77332"/>
                  </a:ext>
                </a:extLst>
              </a:tr>
              <a:tr h="4450934">
                <a:tc>
                  <a:txBody>
                    <a:bodyPr/>
                    <a:lstStyle/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b="1" dirty="0"/>
                    </a:p>
                    <a:p>
                      <a:pPr latinLnBrk="1"/>
                      <a:endParaRPr lang="en-US" altLang="ko-KR" sz="1000" b="1" dirty="0"/>
                    </a:p>
                    <a:p>
                      <a:pPr latinLnBrk="1"/>
                      <a:endParaRPr lang="en-US" altLang="ko-KR" sz="1000" b="1" dirty="0"/>
                    </a:p>
                    <a:p>
                      <a:pPr latinLnBrk="1"/>
                      <a:endParaRPr lang="en-US" altLang="ko-KR" sz="1000" b="1" dirty="0"/>
                    </a:p>
                    <a:p>
                      <a:pPr latinLnBrk="1"/>
                      <a:endParaRPr lang="en-US" altLang="ko-KR" sz="1000" b="1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ko-KR" altLang="en-US" sz="10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8504947"/>
                  </a:ext>
                </a:extLst>
              </a:tr>
            </a:tbl>
          </a:graphicData>
        </a:graphic>
      </p:graphicFrame>
      <p:sp>
        <p:nvSpPr>
          <p:cNvPr id="44" name="이등변 삼각형 43">
            <a:extLst>
              <a:ext uri="{FF2B5EF4-FFF2-40B4-BE49-F238E27FC236}">
                <a16:creationId xmlns:a16="http://schemas.microsoft.com/office/drawing/2014/main" xmlns="" id="{20836F87-1920-4239-9571-D0461CB94632}"/>
              </a:ext>
            </a:extLst>
          </p:cNvPr>
          <p:cNvSpPr/>
          <p:nvPr/>
        </p:nvSpPr>
        <p:spPr>
          <a:xfrm rot="5400000">
            <a:off x="5643846" y="1678884"/>
            <a:ext cx="288508" cy="19895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xmlns="" id="{E4CA0310-8F6E-467C-826B-E1DE07DDFD8E}"/>
              </a:ext>
            </a:extLst>
          </p:cNvPr>
          <p:cNvSpPr/>
          <p:nvPr/>
        </p:nvSpPr>
        <p:spPr>
          <a:xfrm>
            <a:off x="519235" y="464087"/>
            <a:ext cx="51693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ko-KR" altLang="en-US" b="1" dirty="0">
                <a:latin typeface="+mn-ea"/>
              </a:rPr>
              <a:t>교내 코로나</a:t>
            </a:r>
            <a:r>
              <a:rPr lang="en-US" altLang="ko-KR" b="1" dirty="0">
                <a:latin typeface="+mn-ea"/>
              </a:rPr>
              <a:t>19 </a:t>
            </a:r>
            <a:r>
              <a:rPr lang="ko-KR" altLang="en-US" b="1" dirty="0">
                <a:latin typeface="+mn-ea"/>
              </a:rPr>
              <a:t>분자 진단 검사 신청 절차 안내</a:t>
            </a:r>
            <a:endParaRPr lang="en-US" altLang="ko-KR" b="1" dirty="0">
              <a:latin typeface="+mn-ea"/>
            </a:endParaRPr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xmlns="" id="{AB9AABC3-003B-43B7-B226-46F600D53D55}"/>
              </a:ext>
            </a:extLst>
          </p:cNvPr>
          <p:cNvCxnSpPr>
            <a:cxnSpLocks/>
          </p:cNvCxnSpPr>
          <p:nvPr/>
        </p:nvCxnSpPr>
        <p:spPr>
          <a:xfrm>
            <a:off x="393878" y="539515"/>
            <a:ext cx="0" cy="144000"/>
          </a:xfrm>
          <a:prstGeom prst="line">
            <a:avLst/>
          </a:prstGeom>
          <a:ln w="57150" cap="rnd">
            <a:gradFill flip="none" rotWithShape="1">
              <a:gsLst>
                <a:gs pos="45000">
                  <a:schemeClr val="accent1"/>
                </a:gs>
                <a:gs pos="53000">
                  <a:schemeClr val="accent1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5275" y="2303970"/>
            <a:ext cx="1210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0066FF"/>
                </a:solidFill>
              </a:rPr>
              <a:t>(</a:t>
            </a:r>
            <a:r>
              <a:rPr lang="ko-KR" altLang="en-US" sz="1200" b="1" dirty="0">
                <a:solidFill>
                  <a:srgbClr val="0066FF"/>
                </a:solidFill>
              </a:rPr>
              <a:t>사전예약</a:t>
            </a:r>
            <a:r>
              <a:rPr lang="en-US" altLang="ko-KR" sz="1200" b="1" dirty="0">
                <a:solidFill>
                  <a:srgbClr val="0066FF"/>
                </a:solidFill>
              </a:rPr>
              <a:t>) </a:t>
            </a:r>
          </a:p>
        </p:txBody>
      </p:sp>
      <p:sp>
        <p:nvSpPr>
          <p:cNvPr id="72" name="이등변 삼각형 71">
            <a:extLst>
              <a:ext uri="{FF2B5EF4-FFF2-40B4-BE49-F238E27FC236}">
                <a16:creationId xmlns:a16="http://schemas.microsoft.com/office/drawing/2014/main" xmlns="" id="{20836F87-1920-4239-9571-D0461CB94632}"/>
              </a:ext>
            </a:extLst>
          </p:cNvPr>
          <p:cNvSpPr/>
          <p:nvPr/>
        </p:nvSpPr>
        <p:spPr>
          <a:xfrm rot="5400000">
            <a:off x="3308293" y="1680016"/>
            <a:ext cx="288508" cy="195742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xmlns="" id="{A9A2231E-8C49-4563-8D20-C087F27D407C}"/>
              </a:ext>
            </a:extLst>
          </p:cNvPr>
          <p:cNvSpPr/>
          <p:nvPr/>
        </p:nvSpPr>
        <p:spPr>
          <a:xfrm>
            <a:off x="5928687" y="2864493"/>
            <a:ext cx="2830430" cy="658619"/>
          </a:xfrm>
          <a:prstGeom prst="rect">
            <a:avLst/>
          </a:prstGeom>
          <a:gradFill>
            <a:gsLst>
              <a:gs pos="48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000000"/>
                </a:solidFill>
              </a:rPr>
              <a:t>코로나</a:t>
            </a:r>
            <a:r>
              <a:rPr lang="en-US" altLang="ko-KR" sz="1200" dirty="0">
                <a:solidFill>
                  <a:srgbClr val="000000"/>
                </a:solidFill>
              </a:rPr>
              <a:t>19 </a:t>
            </a:r>
            <a:r>
              <a:rPr lang="ko-KR" altLang="en-US" sz="1200" dirty="0" err="1">
                <a:solidFill>
                  <a:srgbClr val="000000"/>
                </a:solidFill>
              </a:rPr>
              <a:t>감염병</a:t>
            </a:r>
            <a:r>
              <a:rPr lang="ko-KR" altLang="en-US" sz="1200" dirty="0">
                <a:solidFill>
                  <a:srgbClr val="000000"/>
                </a:solidFill>
              </a:rPr>
              <a:t> 예방 및 확산방지를 위해 </a:t>
            </a:r>
            <a:r>
              <a:rPr lang="ko-KR" altLang="en-US" sz="1200" dirty="0" err="1">
                <a:solidFill>
                  <a:srgbClr val="000000"/>
                </a:solidFill>
              </a:rPr>
              <a:t>손씻기</a:t>
            </a:r>
            <a:r>
              <a:rPr lang="ko-KR" altLang="en-US" sz="1200" dirty="0">
                <a:solidFill>
                  <a:srgbClr val="000000"/>
                </a:solidFill>
              </a:rPr>
              <a:t> 및 기침예절 등 개인위생수칙을 준수</a:t>
            </a:r>
            <a:endParaRPr lang="ko-KR" alt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885451" y="5819268"/>
            <a:ext cx="2703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※ </a:t>
            </a:r>
            <a:r>
              <a:rPr lang="ko-KR" altLang="en-US" sz="1000" dirty="0"/>
              <a:t>재검사가 필요한 경우 별도 안내</a:t>
            </a:r>
            <a:endParaRPr lang="en-US" altLang="ko-KR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5736076" y="2486827"/>
            <a:ext cx="1962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/>
              <a:t>(</a:t>
            </a:r>
            <a:r>
              <a:rPr lang="ko-KR" altLang="en-US" sz="1200" b="1" dirty="0" err="1"/>
              <a:t>음성자</a:t>
            </a:r>
            <a:r>
              <a:rPr lang="en-US" altLang="ko-KR" sz="1200" b="1" dirty="0"/>
              <a:t>) </a:t>
            </a:r>
            <a:r>
              <a:rPr lang="ko-KR" altLang="en-US" sz="1200" dirty="0"/>
              <a:t>문자로 결과 통보</a:t>
            </a:r>
            <a:endParaRPr lang="en-US" altLang="ko-KR" sz="1200" dirty="0"/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xmlns="" id="{A9A2231E-8C49-4563-8D20-C087F27D407C}"/>
              </a:ext>
            </a:extLst>
          </p:cNvPr>
          <p:cNvSpPr/>
          <p:nvPr/>
        </p:nvSpPr>
        <p:spPr>
          <a:xfrm>
            <a:off x="3682484" y="5059307"/>
            <a:ext cx="1866708" cy="691176"/>
          </a:xfrm>
          <a:prstGeom prst="rect">
            <a:avLst/>
          </a:prstGeom>
          <a:gradFill>
            <a:gsLst>
              <a:gs pos="58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err="1">
                <a:solidFill>
                  <a:schemeClr val="tx1"/>
                </a:solidFill>
              </a:rPr>
              <a:t>검체</a:t>
            </a:r>
            <a:r>
              <a:rPr lang="ko-KR" altLang="en-US" sz="1200" b="1" dirty="0">
                <a:solidFill>
                  <a:schemeClr val="tx1"/>
                </a:solidFill>
              </a:rPr>
              <a:t> 채취 키트를 가지고 </a:t>
            </a:r>
            <a:r>
              <a:rPr lang="ko-KR" altLang="en-US" sz="1200" b="1" dirty="0" err="1">
                <a:solidFill>
                  <a:schemeClr val="tx1"/>
                </a:solidFill>
              </a:rPr>
              <a:t>검체</a:t>
            </a:r>
            <a:r>
              <a:rPr lang="ko-KR" altLang="en-US" sz="1200" b="1" dirty="0">
                <a:solidFill>
                  <a:schemeClr val="tx1"/>
                </a:solidFill>
              </a:rPr>
              <a:t> 채취를 진행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r>
              <a:rPr lang="en-US" altLang="ko-KR" sz="1200" b="1" dirty="0">
                <a:solidFill>
                  <a:schemeClr val="tx1"/>
                </a:solidFill>
              </a:rPr>
              <a:t>(</a:t>
            </a:r>
            <a:r>
              <a:rPr lang="ko-KR" altLang="en-US" sz="1200" b="1" dirty="0">
                <a:solidFill>
                  <a:schemeClr val="tx1"/>
                </a:solidFill>
              </a:rPr>
              <a:t>안내사항에 협조</a:t>
            </a:r>
            <a:r>
              <a:rPr lang="en-US" altLang="ko-KR" sz="12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xmlns="" id="{A9A2231E-8C49-4563-8D20-C087F27D407C}"/>
              </a:ext>
            </a:extLst>
          </p:cNvPr>
          <p:cNvSpPr/>
          <p:nvPr/>
        </p:nvSpPr>
        <p:spPr>
          <a:xfrm>
            <a:off x="3630554" y="3901795"/>
            <a:ext cx="1882674" cy="653071"/>
          </a:xfrm>
          <a:prstGeom prst="rect">
            <a:avLst/>
          </a:prstGeom>
          <a:gradFill>
            <a:gsLst>
              <a:gs pos="54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체온 측정 및 </a:t>
            </a:r>
            <a:r>
              <a:rPr lang="ko-KR" altLang="en-US" sz="1200" b="1" dirty="0" err="1">
                <a:solidFill>
                  <a:schemeClr val="tx1"/>
                </a:solidFill>
              </a:rPr>
              <a:t>검체</a:t>
            </a:r>
            <a:r>
              <a:rPr lang="ko-KR" altLang="en-US" sz="1200" b="1" dirty="0">
                <a:solidFill>
                  <a:schemeClr val="tx1"/>
                </a:solidFill>
              </a:rPr>
              <a:t> 채취 키트에 바코드 부착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238" y="916071"/>
            <a:ext cx="8578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학내 진단 검사 실시 전 의심증상이 있는 경우 방역 수칙에 따라 가까운 선별진료소를 방문하여 검사 실시하시기 바랍니다</a:t>
            </a:r>
            <a:r>
              <a:rPr lang="en-US" altLang="ko-KR" sz="1200" b="1" dirty="0">
                <a:solidFill>
                  <a:srgbClr val="FF0000"/>
                </a:solidFill>
              </a:rPr>
              <a:t>.</a:t>
            </a:r>
          </a:p>
          <a:p>
            <a:r>
              <a:rPr lang="ko-KR" altLang="en-US" sz="1200" b="1" dirty="0"/>
              <a:t>본 검사는 학내 구성원을 대상으로 예방 차원의 선제 검사이며 검사 여부와 상관없이 학교 방역 수칙을 지켜주시기 바랍니다</a:t>
            </a:r>
            <a:r>
              <a:rPr lang="en-US" altLang="ko-KR" sz="1200" b="1" dirty="0"/>
              <a:t>.</a:t>
            </a:r>
            <a:endParaRPr lang="ko-KR" altLang="en-US" sz="1200" b="1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xmlns="" id="{A9A2231E-8C49-4563-8D20-C087F27D407C}"/>
              </a:ext>
            </a:extLst>
          </p:cNvPr>
          <p:cNvSpPr/>
          <p:nvPr/>
        </p:nvSpPr>
        <p:spPr>
          <a:xfrm>
            <a:off x="5923888" y="4274328"/>
            <a:ext cx="2835229" cy="1432969"/>
          </a:xfrm>
          <a:prstGeom prst="rect">
            <a:avLst/>
          </a:prstGeom>
          <a:gradFill>
            <a:gsLst>
              <a:gs pos="59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err="1">
                <a:solidFill>
                  <a:schemeClr val="tx1"/>
                </a:solidFill>
                <a:latin typeface="맑은 고딕" panose="020B0503020000020004" pitchFamily="50" charset="-127"/>
              </a:rPr>
              <a:t>자차</a:t>
            </a:r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 또는 도보를 이용해 </a:t>
            </a:r>
            <a:r>
              <a:rPr lang="ko-KR" altLang="en-US" sz="1200" b="1" u="sng" dirty="0">
                <a:solidFill>
                  <a:schemeClr val="tx1"/>
                </a:solidFill>
                <a:latin typeface="맑은 고딕" panose="020B0503020000020004" pitchFamily="50" charset="-127"/>
              </a:rPr>
              <a:t>즉시 관악구보건소 선별진료소에 방문하여 양성 확인 문자 메시지를 제시 </a:t>
            </a:r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후 코로나</a:t>
            </a:r>
            <a:r>
              <a:rPr lang="en-US" altLang="ko-KR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19 </a:t>
            </a:r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검사 실시</a:t>
            </a:r>
            <a:endParaRPr lang="en-US" altLang="ko-KR" sz="1200" dirty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marL="176213" indent="-176213"/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→ 보건소 검사 결과에 따라 </a:t>
            </a:r>
            <a:r>
              <a:rPr lang="en-US" altLang="ko-KR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‘</a:t>
            </a:r>
            <a:r>
              <a:rPr lang="ko-KR" altLang="en-US" sz="1200" u="sng" dirty="0">
                <a:solidFill>
                  <a:schemeClr val="tx1"/>
                </a:solidFill>
                <a:latin typeface="맑은 고딕" panose="020B0503020000020004" pitchFamily="50" charset="-127"/>
              </a:rPr>
              <a:t>교내 </a:t>
            </a:r>
            <a:r>
              <a:rPr lang="ko-KR" altLang="en-US" sz="1200" u="sng" dirty="0" err="1">
                <a:solidFill>
                  <a:schemeClr val="tx1"/>
                </a:solidFill>
                <a:latin typeface="맑은 고딕" panose="020B0503020000020004" pitchFamily="50" charset="-127"/>
              </a:rPr>
              <a:t>확진환자</a:t>
            </a:r>
            <a:r>
              <a:rPr lang="ko-KR" altLang="en-US" sz="1200" u="sng" dirty="0">
                <a:solidFill>
                  <a:schemeClr val="tx1"/>
                </a:solidFill>
                <a:latin typeface="맑은 고딕" panose="020B0503020000020004" pitchFamily="50" charset="-127"/>
              </a:rPr>
              <a:t> 발생시 구성원 대응 방안</a:t>
            </a:r>
            <a:r>
              <a:rPr lang="en-US" altLang="ko-KR" sz="1200" u="sng" dirty="0">
                <a:solidFill>
                  <a:schemeClr val="tx1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1200" u="sng">
                <a:solidFill>
                  <a:schemeClr val="tx1"/>
                </a:solidFill>
                <a:latin typeface="맑은 고딕" panose="020B0503020000020004" pitchFamily="50" charset="-127"/>
              </a:rPr>
              <a:t>코로나</a:t>
            </a:r>
            <a:r>
              <a:rPr lang="en-US" altLang="ko-KR" sz="1200" u="sng">
                <a:solidFill>
                  <a:schemeClr val="tx1"/>
                </a:solidFill>
                <a:latin typeface="맑은 고딕" panose="020B0503020000020004" pitchFamily="50" charset="-127"/>
              </a:rPr>
              <a:t>19</a:t>
            </a:r>
            <a:r>
              <a:rPr lang="ko-KR" altLang="en-US" sz="1200" u="sng">
                <a:solidFill>
                  <a:schemeClr val="tx1"/>
                </a:solidFill>
                <a:latin typeface="맑은 고딕" panose="020B0503020000020004" pitchFamily="50" charset="-127"/>
              </a:rPr>
              <a:t> 공지</a:t>
            </a:r>
            <a:r>
              <a:rPr lang="en-US" altLang="ko-KR" sz="1200" u="sng">
                <a:solidFill>
                  <a:schemeClr val="tx1"/>
                </a:solidFill>
                <a:latin typeface="맑은 고딕" panose="020B0503020000020004" pitchFamily="50" charset="-127"/>
              </a:rPr>
              <a:t>)</a:t>
            </a:r>
            <a:r>
              <a:rPr lang="en-US" altLang="ko-KR" sz="1200">
                <a:solidFill>
                  <a:schemeClr val="tx1"/>
                </a:solidFill>
                <a:latin typeface="맑은 고딕" panose="020B0503020000020004" pitchFamily="50" charset="-127"/>
              </a:rPr>
              <a:t>’ </a:t>
            </a:r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을 확인하여 준수</a:t>
            </a:r>
            <a:endParaRPr lang="en-US" altLang="ko-KR" sz="1000" dirty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32460" y="3884009"/>
            <a:ext cx="2547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(</a:t>
            </a:r>
            <a:r>
              <a:rPr lang="ko-KR" altLang="en-US" sz="1200" b="1" dirty="0"/>
              <a:t>양성자</a:t>
            </a:r>
            <a:r>
              <a:rPr lang="en-US" altLang="ko-KR" sz="1200" b="1" dirty="0"/>
              <a:t>) </a:t>
            </a:r>
            <a:r>
              <a:rPr lang="ko-KR" altLang="en-US" sz="1200" dirty="0"/>
              <a:t>유</a:t>
            </a:r>
            <a:r>
              <a:rPr lang="en-US" altLang="ko-KR" sz="1200" dirty="0"/>
              <a:t>•</a:t>
            </a:r>
            <a:r>
              <a:rPr lang="ko-KR" altLang="en-US" sz="1200" dirty="0"/>
              <a:t>무선으로  결과 통보</a:t>
            </a:r>
            <a:endParaRPr lang="en-US" altLang="ko-KR" sz="12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17" y="2674579"/>
            <a:ext cx="643320" cy="62593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10896" y="2681774"/>
            <a:ext cx="2365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SNU</a:t>
            </a:r>
            <a:r>
              <a:rPr lang="ko-KR" altLang="en-US" sz="1200" b="1" dirty="0" err="1"/>
              <a:t>앱</a:t>
            </a:r>
            <a:r>
              <a:rPr lang="ko-KR" altLang="en-US" sz="1200" b="1" dirty="0"/>
              <a:t> 이용자</a:t>
            </a:r>
            <a:endParaRPr lang="en-US" altLang="ko-KR" sz="1200" b="1" dirty="0"/>
          </a:p>
          <a:p>
            <a:r>
              <a:rPr lang="ko-KR" altLang="en-US" sz="1200" b="1" dirty="0" err="1"/>
              <a:t>스누인지원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맨 아래</a:t>
            </a:r>
            <a:endParaRPr lang="en-US" altLang="ko-KR" sz="1200" b="1" dirty="0"/>
          </a:p>
          <a:p>
            <a:r>
              <a:rPr lang="ko-KR" altLang="en-US" sz="1200" b="1" dirty="0"/>
              <a:t>코로나</a:t>
            </a:r>
            <a:r>
              <a:rPr lang="en-US" altLang="ko-KR" sz="1200" b="1" dirty="0"/>
              <a:t>19-</a:t>
            </a:r>
            <a:r>
              <a:rPr lang="ko-KR" altLang="en-US" sz="1200" b="1" dirty="0"/>
              <a:t>코로나 선제 검사 신청</a:t>
            </a:r>
            <a:endParaRPr lang="en-US" altLang="ko-KR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50375" y="3384878"/>
            <a:ext cx="2113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/>
              <a:t>또는</a:t>
            </a:r>
            <a:endParaRPr lang="en-US" altLang="ko-KR" sz="1200" b="1" dirty="0"/>
          </a:p>
          <a:p>
            <a:pPr algn="ctr"/>
            <a:endParaRPr lang="en-US" altLang="ko-KR" sz="600" b="1" dirty="0"/>
          </a:p>
          <a:p>
            <a:r>
              <a:rPr lang="en-US" altLang="ko-KR" sz="1200" b="1" dirty="0"/>
              <a:t>SNU</a:t>
            </a:r>
            <a:r>
              <a:rPr lang="ko-KR" altLang="en-US" sz="1200" b="1" dirty="0" err="1"/>
              <a:t>앱</a:t>
            </a:r>
            <a:r>
              <a:rPr lang="ko-KR" altLang="en-US" sz="1200" b="1" dirty="0"/>
              <a:t> 미사용자</a:t>
            </a:r>
            <a:endParaRPr lang="en-US" altLang="ko-KR" sz="1200" b="1" dirty="0"/>
          </a:p>
          <a:p>
            <a:r>
              <a:rPr lang="en-US" altLang="ko-KR" sz="1200" b="1" dirty="0"/>
              <a:t>URL</a:t>
            </a:r>
            <a:r>
              <a:rPr lang="ko-KR" altLang="en-US" sz="1200" b="1" dirty="0"/>
              <a:t>접속</a:t>
            </a:r>
            <a:r>
              <a:rPr lang="en-US" altLang="ko-KR" sz="1200" b="1" dirty="0"/>
              <a:t>  </a:t>
            </a:r>
            <a:r>
              <a:rPr lang="ko-KR" altLang="en-US" sz="1200" b="1" dirty="0"/>
              <a:t>후 포털 </a:t>
            </a:r>
            <a:r>
              <a:rPr lang="en-US" altLang="ko-KR" sz="1200" b="1" dirty="0"/>
              <a:t>ID</a:t>
            </a:r>
            <a:r>
              <a:rPr lang="ko-KR" altLang="en-US" sz="1200" b="1" dirty="0"/>
              <a:t>로그인</a:t>
            </a:r>
            <a:r>
              <a:rPr lang="en-US" altLang="ko-KR" sz="1200" b="1" dirty="0">
                <a:hlinkClick r:id="rId3"/>
              </a:rPr>
              <a:t>http://m.snu.ac.kr/mob/covid19/EzCovid19Main.html</a:t>
            </a:r>
            <a:endParaRPr lang="en-US" altLang="ko-KR" sz="1200" b="1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xmlns="" id="{A9A2231E-8C49-4563-8D20-C087F27D407C}"/>
              </a:ext>
            </a:extLst>
          </p:cNvPr>
          <p:cNvSpPr/>
          <p:nvPr/>
        </p:nvSpPr>
        <p:spPr>
          <a:xfrm>
            <a:off x="3631663" y="2652107"/>
            <a:ext cx="1882674" cy="653071"/>
          </a:xfrm>
          <a:prstGeom prst="rect">
            <a:avLst/>
          </a:prstGeom>
          <a:gradFill>
            <a:gsLst>
              <a:gs pos="54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예약정보화면 제시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8" name="아래쪽 화살표 27"/>
          <p:cNvSpPr/>
          <p:nvPr/>
        </p:nvSpPr>
        <p:spPr>
          <a:xfrm>
            <a:off x="4449608" y="3489227"/>
            <a:ext cx="253174" cy="222272"/>
          </a:xfrm>
          <a:prstGeom prst="downArrow">
            <a:avLst>
              <a:gd name="adj1" fmla="val 635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아래쪽 화살표 28"/>
          <p:cNvSpPr/>
          <p:nvPr/>
        </p:nvSpPr>
        <p:spPr>
          <a:xfrm>
            <a:off x="4441335" y="4742471"/>
            <a:ext cx="253174" cy="222272"/>
          </a:xfrm>
          <a:prstGeom prst="downArrow">
            <a:avLst>
              <a:gd name="adj1" fmla="val 635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17" y="3797947"/>
            <a:ext cx="621558" cy="62736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95317" y="4622644"/>
            <a:ext cx="2858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※ </a:t>
            </a:r>
            <a:r>
              <a:rPr lang="ko-KR" altLang="en-US" sz="1200" b="1" u="sng" dirty="0"/>
              <a:t>현장 방문 시</a:t>
            </a:r>
            <a:r>
              <a:rPr lang="ko-KR" altLang="en-US" sz="1200" b="1" dirty="0"/>
              <a:t> 사전예약 방법과 동일</a:t>
            </a:r>
            <a:endParaRPr lang="en-US" altLang="ko-KR" sz="1200" b="1" dirty="0"/>
          </a:p>
          <a:p>
            <a:pPr marL="177800" indent="-177800">
              <a:tabLst>
                <a:tab pos="177800" algn="l"/>
              </a:tabLst>
            </a:pPr>
            <a:r>
              <a:rPr lang="en-US" altLang="ko-KR" sz="1200" b="1" dirty="0"/>
              <a:t>   </a:t>
            </a:r>
            <a:r>
              <a:rPr lang="ko-KR" altLang="en-US" sz="1200" b="1" dirty="0"/>
              <a:t>다만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해당 시간대 예약 인원이 초과</a:t>
            </a:r>
            <a:endParaRPr lang="en-US" altLang="ko-KR" sz="1200" b="1" dirty="0"/>
          </a:p>
          <a:p>
            <a:pPr marL="177800" indent="-177800">
              <a:tabLst>
                <a:tab pos="177800" algn="l"/>
              </a:tabLst>
            </a:pPr>
            <a:r>
              <a:rPr lang="ko-KR" altLang="en-US" sz="1200" b="1" dirty="0"/>
              <a:t>   되었을 경우 다른 시간대 이용 가능</a:t>
            </a:r>
            <a:endParaRPr lang="en-US" altLang="ko-KR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5316" y="5642680"/>
            <a:ext cx="2858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검사 </a:t>
            </a:r>
            <a:r>
              <a:rPr lang="ko-KR" altLang="en-US" sz="1200" b="1" dirty="0">
                <a:solidFill>
                  <a:srgbClr val="FF0000"/>
                </a:solidFill>
              </a:rPr>
              <a:t>당일</a:t>
            </a:r>
            <a:r>
              <a:rPr lang="ko-KR" altLang="en-US" sz="1200" b="1" dirty="0"/>
              <a:t> </a:t>
            </a:r>
            <a:r>
              <a:rPr lang="en-US" altLang="ko-KR" sz="1200" b="1" dirty="0"/>
              <a:t>App</a:t>
            </a:r>
            <a:r>
              <a:rPr lang="ko-KR" altLang="en-US" sz="1200" b="1" dirty="0"/>
              <a:t> 내 예약신청 화면의 문진표 작성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문진표 작성 후 예약 취소 불가</a:t>
            </a:r>
            <a:endParaRPr lang="en-US" altLang="ko-KR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45274" y="5365681"/>
            <a:ext cx="1210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0066FF"/>
                </a:solidFill>
              </a:rPr>
              <a:t>(</a:t>
            </a:r>
            <a:r>
              <a:rPr lang="ko-KR" altLang="en-US" sz="1200" b="1" dirty="0">
                <a:solidFill>
                  <a:srgbClr val="0066FF"/>
                </a:solidFill>
              </a:rPr>
              <a:t>문진표 작성</a:t>
            </a:r>
            <a:r>
              <a:rPr lang="en-US" altLang="ko-KR" sz="1200" b="1" dirty="0">
                <a:solidFill>
                  <a:srgbClr val="0066FF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69109067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청록색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1175</TotalTime>
  <Words>227</Words>
  <Application>Microsoft Office PowerPoint</Application>
  <PresentationFormat>화면 슬라이드 쇼(4:3)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HY그래픽M</vt:lpstr>
      <vt:lpstr>맑은 고딕</vt:lpstr>
      <vt:lpstr>Arial</vt:lpstr>
      <vt:lpstr>Trebuchet MS</vt:lpstr>
      <vt:lpstr>Wingdings 3</vt:lpstr>
      <vt:lpstr>패싯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시선바이오</dc:creator>
  <cp:lastModifiedBy>Windows User</cp:lastModifiedBy>
  <cp:revision>71</cp:revision>
  <cp:lastPrinted>2021-04-20T08:51:30Z</cp:lastPrinted>
  <dcterms:created xsi:type="dcterms:W3CDTF">2021-04-15T05:37:56Z</dcterms:created>
  <dcterms:modified xsi:type="dcterms:W3CDTF">2021-12-07T02:07:05Z</dcterms:modified>
</cp:coreProperties>
</file>